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5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4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41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64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15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4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51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18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34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C7B8-0243-4D2E-A4F9-35C893E4942B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6B86-0429-4C2A-A6BE-64C86DD90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79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NUL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42950" y="812101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Princip tepelného čerpadla</a:t>
            </a:r>
            <a:endParaRPr lang="cs-CZ" sz="48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42950" y="196215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Tepelné čerpadlo odnímá teplo z exteriéru (vzduchu, země nebo vody) a převádí ho na vyšší teplotní hladinu použitelnou pro vytápění a ohřev teplé vody</a:t>
            </a:r>
          </a:p>
          <a:p>
            <a:r>
              <a:rPr lang="cs-CZ" sz="2400" dirty="0"/>
              <a:t>Převod tepla na vyšší teplotní hladinu je možný díky stlačení par chladiva v kompresoru, při kterém dojde k jeho zahřátí</a:t>
            </a:r>
          </a:p>
          <a:p>
            <a:r>
              <a:rPr lang="cs-CZ" sz="2400" dirty="0"/>
              <a:t>Venkovní jednotka (výparník) + vnitřní jednotka (kondenzátor). Výměník jak ve vnitřní jednotce tak i ve venkovní.</a:t>
            </a:r>
          </a:p>
          <a:p>
            <a:r>
              <a:rPr lang="cs-CZ" sz="2400" dirty="0"/>
              <a:t>Jednotky jsou mezi sebou propojeny měděným potrubím chladiva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65125"/>
            <a:ext cx="3352320" cy="446976"/>
          </a:xfrm>
          <a:prstGeom prst="rect">
            <a:avLst/>
          </a:prstGeom>
        </p:spPr>
      </p:pic>
      <p:pic>
        <p:nvPicPr>
          <p:cNvPr id="9" name="Graphique 5">
            <a:extLst>
              <a:ext uri="{FF2B5EF4-FFF2-40B4-BE49-F238E27FC236}">
                <a16:creationId xmlns:a16="http://schemas.microsoft.com/office/drawing/2014/main" id="{1AB91805-38AF-8049-9135-24DF06442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6345" y="235656"/>
            <a:ext cx="1172205" cy="7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9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42950" y="812101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Rezidenční klimatizace (RAC)</a:t>
            </a:r>
            <a:endParaRPr lang="cs-CZ" sz="48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42950" y="2137664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Jednoduché aplikace</a:t>
            </a:r>
          </a:p>
          <a:p>
            <a:r>
              <a:rPr lang="cs-CZ" sz="2400" dirty="0"/>
              <a:t>Pouze nástěnné jednotky</a:t>
            </a:r>
            <a:r>
              <a:rPr lang="cs-CZ" sz="2400" dirty="0" smtClean="0"/>
              <a:t>!</a:t>
            </a:r>
            <a:endParaRPr lang="cs-CZ" sz="2400" dirty="0"/>
          </a:p>
          <a:p>
            <a:r>
              <a:rPr lang="cs-CZ" sz="2400" dirty="0"/>
              <a:t>V balení venkovní jednotka + vnitřní jednotka + </a:t>
            </a:r>
            <a:r>
              <a:rPr lang="cs-CZ" sz="2400" dirty="0" err="1"/>
              <a:t>infra</a:t>
            </a:r>
            <a:r>
              <a:rPr lang="cs-CZ" sz="2400" dirty="0"/>
              <a:t> ovladač</a:t>
            </a:r>
          </a:p>
          <a:p>
            <a:r>
              <a:rPr lang="cs-CZ" sz="2400" dirty="0"/>
              <a:t>Všechny jednotky fungují na chladivu R32</a:t>
            </a:r>
          </a:p>
          <a:p>
            <a:r>
              <a:rPr lang="cs-CZ" sz="2400" dirty="0"/>
              <a:t>Režimy topení, chlazení, auto, odvlhčovaní, ventilátor</a:t>
            </a:r>
          </a:p>
          <a:p>
            <a:r>
              <a:rPr lang="cs-CZ" sz="2400" dirty="0"/>
              <a:t>Krátké vzdálenosti – instalace do </a:t>
            </a:r>
            <a:r>
              <a:rPr lang="cs-CZ" sz="2400" dirty="0" smtClean="0"/>
              <a:t>25m (jednotky FRESH-IN 15m</a:t>
            </a:r>
            <a:r>
              <a:rPr lang="cs-CZ" sz="2400" dirty="0"/>
              <a:t>)</a:t>
            </a:r>
          </a:p>
          <a:p>
            <a:r>
              <a:rPr lang="cs-CZ" sz="2400" dirty="0"/>
              <a:t>Převýšení do </a:t>
            </a:r>
            <a:r>
              <a:rPr lang="cs-CZ" sz="2400" dirty="0" smtClean="0"/>
              <a:t>10m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65125"/>
            <a:ext cx="3352320" cy="446976"/>
          </a:xfrm>
          <a:prstGeom prst="rect">
            <a:avLst/>
          </a:prstGeom>
        </p:spPr>
      </p:pic>
      <p:pic>
        <p:nvPicPr>
          <p:cNvPr id="9" name="Graphique 5">
            <a:extLst>
              <a:ext uri="{FF2B5EF4-FFF2-40B4-BE49-F238E27FC236}">
                <a16:creationId xmlns:a16="http://schemas.microsoft.com/office/drawing/2014/main" id="{1AB91805-38AF-8049-9135-24DF06442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6345" y="235656"/>
            <a:ext cx="1172205" cy="7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8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42950" y="812101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err="1" smtClean="0"/>
              <a:t>GentleCool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Series</a:t>
            </a:r>
            <a:r>
              <a:rPr lang="cs-CZ" sz="4800" b="1" dirty="0" smtClean="0"/>
              <a:t> P6 </a:t>
            </a:r>
            <a:endParaRPr lang="cs-CZ" sz="4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65125"/>
            <a:ext cx="3352320" cy="446976"/>
          </a:xfrm>
          <a:prstGeom prst="rect">
            <a:avLst/>
          </a:prstGeom>
        </p:spPr>
      </p:pic>
      <p:pic>
        <p:nvPicPr>
          <p:cNvPr id="9" name="Graphique 5">
            <a:extLst>
              <a:ext uri="{FF2B5EF4-FFF2-40B4-BE49-F238E27FC236}">
                <a16:creationId xmlns:a16="http://schemas.microsoft.com/office/drawing/2014/main" id="{1AB91805-38AF-8049-9135-24DF06442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6345" y="235656"/>
            <a:ext cx="1172205" cy="705914"/>
          </a:xfrm>
          <a:prstGeom prst="rect">
            <a:avLst/>
          </a:prstGeom>
        </p:spPr>
      </p:pic>
      <p:sp>
        <p:nvSpPr>
          <p:cNvPr id="7" name="Zástupný symbol pro obsah 5"/>
          <p:cNvSpPr txBox="1">
            <a:spLocks/>
          </p:cNvSpPr>
          <p:nvPr/>
        </p:nvSpPr>
        <p:spPr>
          <a:xfrm>
            <a:off x="742950" y="2137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Výkonové řady 9, 12, 18, 24 </a:t>
            </a:r>
          </a:p>
          <a:p>
            <a:r>
              <a:rPr lang="cs-CZ" sz="2400" dirty="0" smtClean="0"/>
              <a:t>Účinnost SCOP 4,0; SEER 6,1</a:t>
            </a:r>
          </a:p>
          <a:p>
            <a:r>
              <a:rPr lang="cs-CZ" sz="2400" dirty="0"/>
              <a:t>Energetická třída chlazení/topení A</a:t>
            </a:r>
            <a:r>
              <a:rPr lang="cs-CZ" sz="2400" dirty="0" smtClean="0"/>
              <a:t>++ </a:t>
            </a:r>
            <a:r>
              <a:rPr lang="cs-CZ" sz="2400" dirty="0"/>
              <a:t>/ A</a:t>
            </a:r>
            <a:r>
              <a:rPr lang="cs-CZ" sz="2400" dirty="0" smtClean="0"/>
              <a:t>+</a:t>
            </a:r>
            <a:endParaRPr lang="cs-CZ" sz="2400" dirty="0"/>
          </a:p>
          <a:p>
            <a:r>
              <a:rPr lang="cs-CZ" sz="2400" dirty="0" smtClean="0"/>
              <a:t>Topení do -20°C</a:t>
            </a:r>
          </a:p>
          <a:p>
            <a:r>
              <a:rPr lang="cs-CZ" sz="2400" dirty="0" smtClean="0"/>
              <a:t>Chlazení do -15°C</a:t>
            </a:r>
          </a:p>
          <a:p>
            <a:r>
              <a:rPr lang="cs-CZ" sz="2400" dirty="0" smtClean="0"/>
              <a:t>Vestavěný </a:t>
            </a:r>
            <a:r>
              <a:rPr lang="cs-CZ" sz="2400" dirty="0" err="1" smtClean="0"/>
              <a:t>wifi</a:t>
            </a:r>
            <a:r>
              <a:rPr lang="cs-CZ" sz="2400" dirty="0" smtClean="0"/>
              <a:t> modul</a:t>
            </a:r>
            <a:r>
              <a:rPr lang="cs-CZ" sz="2400" dirty="0"/>
              <a:t> </a:t>
            </a:r>
            <a:r>
              <a:rPr lang="cs-CZ" sz="2400" dirty="0" smtClean="0"/>
              <a:t>(aplikace TCL HOME)</a:t>
            </a:r>
          </a:p>
          <a:p>
            <a:r>
              <a:rPr lang="cs-CZ" sz="2400" dirty="0" smtClean="0"/>
              <a:t>Napájení do venkovní jednotky</a:t>
            </a:r>
          </a:p>
          <a:p>
            <a:r>
              <a:rPr lang="cs-CZ" sz="2400" dirty="0"/>
              <a:t>Max. délka </a:t>
            </a:r>
            <a:r>
              <a:rPr lang="cs-CZ" sz="2400" dirty="0" smtClean="0"/>
              <a:t>25m</a:t>
            </a:r>
            <a:r>
              <a:rPr lang="cs-CZ" sz="2400" dirty="0"/>
              <a:t>, max. převýšení 10m</a:t>
            </a:r>
          </a:p>
          <a:p>
            <a:r>
              <a:rPr lang="cs-CZ" sz="2400" dirty="0" err="1" smtClean="0"/>
              <a:t>Ozn</a:t>
            </a:r>
            <a:r>
              <a:rPr lang="cs-CZ" sz="2400" dirty="0" smtClean="0"/>
              <a:t>. TAC-12CHSD/TPG11I</a:t>
            </a:r>
          </a:p>
          <a:p>
            <a:endParaRPr lang="cs-CZ" sz="2400" dirty="0" smtClean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2" b="31603"/>
          <a:stretch/>
        </p:blipFill>
        <p:spPr>
          <a:xfrm>
            <a:off x="6611772" y="1691878"/>
            <a:ext cx="5051141" cy="2044461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2" t="26038" r="23013" b="20881"/>
          <a:stretch/>
        </p:blipFill>
        <p:spPr>
          <a:xfrm>
            <a:off x="8170479" y="4128680"/>
            <a:ext cx="3319905" cy="25380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2" t="11221" r="32838" b="5346"/>
          <a:stretch/>
        </p:blipFill>
        <p:spPr>
          <a:xfrm>
            <a:off x="7125077" y="4062793"/>
            <a:ext cx="724277" cy="25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2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42950" y="812101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err="1" smtClean="0"/>
              <a:t>GentleCool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Series</a:t>
            </a:r>
            <a:r>
              <a:rPr lang="cs-CZ" sz="4800" b="1" dirty="0" smtClean="0"/>
              <a:t> P6 </a:t>
            </a:r>
            <a:endParaRPr lang="cs-CZ" sz="4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65125"/>
            <a:ext cx="3352320" cy="446976"/>
          </a:xfrm>
          <a:prstGeom prst="rect">
            <a:avLst/>
          </a:prstGeom>
        </p:spPr>
      </p:pic>
      <p:pic>
        <p:nvPicPr>
          <p:cNvPr id="9" name="Graphique 5">
            <a:extLst>
              <a:ext uri="{FF2B5EF4-FFF2-40B4-BE49-F238E27FC236}">
                <a16:creationId xmlns:a16="http://schemas.microsoft.com/office/drawing/2014/main" id="{1AB91805-38AF-8049-9135-24DF06442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6345" y="235656"/>
            <a:ext cx="1172205" cy="70591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29164" r="1604" b="30855"/>
          <a:stretch/>
        </p:blipFill>
        <p:spPr>
          <a:xfrm>
            <a:off x="7031607" y="1326666"/>
            <a:ext cx="4606505" cy="194403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26" y="4034192"/>
            <a:ext cx="2057086" cy="205708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80" y="4034192"/>
            <a:ext cx="2048284" cy="204828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184" y="1945133"/>
            <a:ext cx="2304952" cy="95880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9"/>
          <a:srcRect b="11042"/>
          <a:stretch/>
        </p:blipFill>
        <p:spPr>
          <a:xfrm>
            <a:off x="798422" y="2986025"/>
            <a:ext cx="2612725" cy="379502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5399" y="1952568"/>
            <a:ext cx="3007139" cy="2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42950" y="812101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Kombinační tabulka </a:t>
            </a:r>
            <a:r>
              <a:rPr lang="cs-CZ" sz="4800" b="1" dirty="0" err="1" smtClean="0"/>
              <a:t>multisplit</a:t>
            </a:r>
            <a:endParaRPr lang="cs-CZ" sz="4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65125"/>
            <a:ext cx="3352320" cy="446976"/>
          </a:xfrm>
          <a:prstGeom prst="rect">
            <a:avLst/>
          </a:prstGeom>
        </p:spPr>
      </p:pic>
      <p:pic>
        <p:nvPicPr>
          <p:cNvPr id="9" name="Graphique 5">
            <a:extLst>
              <a:ext uri="{FF2B5EF4-FFF2-40B4-BE49-F238E27FC236}">
                <a16:creationId xmlns:a16="http://schemas.microsoft.com/office/drawing/2014/main" id="{1AB91805-38AF-8049-9135-24DF06442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6345" y="235656"/>
            <a:ext cx="1172205" cy="7059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2584640"/>
            <a:ext cx="11963400" cy="30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01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197</Words>
  <Application>Microsoft Office PowerPoint</Application>
  <PresentationFormat>Širokoúhlá obrazovka</PresentationFormat>
  <Paragraphs>25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Princip tepelného čerpadla</vt:lpstr>
      <vt:lpstr>Rezidenční klimatizace (RAC)</vt:lpstr>
      <vt:lpstr>GentleCool Series P6 </vt:lpstr>
      <vt:lpstr>GentleCool Series P6 </vt:lpstr>
      <vt:lpstr>Kombinační tabulka multisplit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 tepelného čerpadla</dc:title>
  <dc:creator>Leoš Švancer</dc:creator>
  <cp:lastModifiedBy>Leoš Švancer</cp:lastModifiedBy>
  <cp:revision>1</cp:revision>
  <dcterms:created xsi:type="dcterms:W3CDTF">2026-05-05T13:17:48Z</dcterms:created>
  <dcterms:modified xsi:type="dcterms:W3CDTF">2026-05-05T13:21:37Z</dcterms:modified>
</cp:coreProperties>
</file>